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0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0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2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5372-28F2-4CFD-989E-E97921C73F6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90207-BF11-40B0-9B56-08BCFA6A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http://fil.nrk.no/yr/grafikk/sym/b38/02d.png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27.jpeg"/><Relationship Id="rId2" Type="http://schemas.openxmlformats.org/officeDocument/2006/relationships/image" Target="../media/image17.png"/><Relationship Id="rId16" Type="http://schemas.openxmlformats.org/officeDocument/2006/relationships/hyperlink" Target="http://images.google.com.vn/imgres?imgurl=http://www.baseefa.com/filelib/Symbol%20Thunder.gif&amp;imgrefurl=http://www.baseefa.com/page145.asp&amp;h=65&amp;w=80&amp;sz=2&amp;hl=vi&amp;start=1&amp;tbnid=snrmYTLWv3XYuM:&amp;tbnh=60&amp;tbnw=74&amp;prev=/images?q=thunder+symbol&amp;gbv=2&amp;hl=v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http://fil.nrk.no/yr/grafikk/sym/b38/10.png" TargetMode="External"/><Relationship Id="rId15" Type="http://schemas.openxmlformats.org/officeDocument/2006/relationships/image" Target="../media/image26.jpeg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him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04800" y="1447800"/>
            <a:ext cx="7391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Welcome teachers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to class 8C!</a:t>
            </a:r>
          </a:p>
        </p:txBody>
      </p:sp>
    </p:spTree>
    <p:extLst>
      <p:ext uri="{BB962C8B-B14F-4D97-AF65-F5344CB8AC3E}">
        <p14:creationId xmlns:p14="http://schemas.microsoft.com/office/powerpoint/2010/main" val="360376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Mrs Quy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4098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91200" y="51054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AC00AC"/>
                </a:solidFill>
                <a:latin typeface=".VnAristote" pitchFamily="34" charset="0"/>
              </a:rPr>
              <a:t>Mrs Quyen</a:t>
            </a:r>
          </a:p>
        </p:txBody>
      </p:sp>
    </p:spTree>
    <p:extLst>
      <p:ext uri="{BB962C8B-B14F-4D97-AF65-F5344CB8AC3E}">
        <p14:creationId xmlns:p14="http://schemas.microsoft.com/office/powerpoint/2010/main" val="3553653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5105400" y="228600"/>
            <a:ext cx="3975100" cy="2590800"/>
          </a:xfrm>
          <a:prstGeom prst="octagon">
            <a:avLst>
              <a:gd name="adj" fmla="val 19375"/>
            </a:avLst>
          </a:prstGeom>
          <a:solidFill>
            <a:srgbClr val="E0C1FF"/>
          </a:solidFill>
          <a:ln w="28575">
            <a:solidFill>
              <a:srgbClr val="A95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-573936">
            <a:off x="5200650" y="3276600"/>
            <a:ext cx="3867150" cy="2913063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317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76200" y="92075"/>
            <a:ext cx="4953000" cy="2346325"/>
          </a:xfrm>
          <a:prstGeom prst="bevel">
            <a:avLst>
              <a:gd name="adj" fmla="val 2778"/>
            </a:avLst>
          </a:prstGeom>
          <a:solidFill>
            <a:srgbClr val="FF99CC"/>
          </a:solidFill>
          <a:ln w="28575">
            <a:solidFill>
              <a:srgbClr val="FF198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0" y="4800600"/>
            <a:ext cx="4630738" cy="2057400"/>
          </a:xfrm>
          <a:prstGeom prst="roundRect">
            <a:avLst>
              <a:gd name="adj" fmla="val 16667"/>
            </a:avLst>
          </a:prstGeom>
          <a:solidFill>
            <a:srgbClr val="FFDB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76200" y="2209800"/>
            <a:ext cx="5562600" cy="2667000"/>
          </a:xfrm>
          <a:prstGeom prst="ellipse">
            <a:avLst/>
          </a:prstGeom>
          <a:solidFill>
            <a:srgbClr val="A3FFFF"/>
          </a:solidFill>
          <a:ln w="28575">
            <a:solidFill>
              <a:srgbClr val="00AD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2532" name="Picture 4" descr="EmpireStateBui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6694">
            <a:off x="7421563" y="3532188"/>
            <a:ext cx="157003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Rushmore_Main_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2850"/>
            <a:ext cx="2286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icago Navy Pier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65188"/>
            <a:ext cx="18288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awa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86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San_Francisco's_Golden_Gate_bridge_at_n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18605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84150" y="152400"/>
            <a:ext cx="32448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>
                <a:latin typeface=".VnAristote" pitchFamily="34" charset="0"/>
              </a:rPr>
              <a:t>We went swimming at Waikiki Beach as soon as we arrived on the Hawaiian island of Oahu. We took a small plane to Kilauea Volcano this afternoon. The lava was pouring out when we flew overhead. It was very exciting.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981200" y="2557463"/>
            <a:ext cx="28956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>
                <a:latin typeface=".VnAristote" pitchFamily="34" charset="0"/>
              </a:rPr>
              <a:t>Today we went on an eight-hour tour which included Fisherman’s Wharf, the Napa Valley wine-growing area, and the famous prison on the island of Atcatraz in the middle of San Francisco Bay.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162800" y="533400"/>
            <a:ext cx="1828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>
                <a:latin typeface=".VnAristote" pitchFamily="34" charset="0"/>
              </a:rPr>
              <a:t>Chicago is often called “The Windy City”. It’s situated right on the shore of Lake Michigan, one of the Great Lakes.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 rot="-540963">
            <a:off x="5278438" y="3976688"/>
            <a:ext cx="22098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>
                <a:latin typeface=".VnAristote" pitchFamily="34" charset="0"/>
              </a:rPr>
              <a:t>Yesterday while Dad was visiting the Statue of Liberty and the Empire State Building, I went shopping. I bought lots of souvenirs of our trip.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52400" y="4784725"/>
            <a:ext cx="2667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>
                <a:latin typeface=".VnAristote" pitchFamily="34" charset="0"/>
              </a:rPr>
              <a:t>This is a picture of Mount Rushmore where the heads of four American presidents are carved into the rock. Mount Rushmore can be seen from more than 100 kilometers away.</a:t>
            </a:r>
          </a:p>
        </p:txBody>
      </p:sp>
      <p:pic>
        <p:nvPicPr>
          <p:cNvPr id="4113" name="Picture 24" descr="Stars_twinkl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5" descr="Stars_twinkl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610350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40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/>
      <p:bldP spid="22543" grpId="0" animBg="1"/>
      <p:bldP spid="22544" grpId="0" animBg="1"/>
      <p:bldP spid="22542" grpId="0" animBg="1"/>
      <p:bldP spid="22538" grpId="0" animBg="1"/>
      <p:bldP spid="22547" grpId="0"/>
      <p:bldP spid="22548" grpId="0"/>
      <p:bldP spid="22549" grpId="0"/>
      <p:bldP spid="22550" grpId="0"/>
      <p:bldP spid="225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tatue of Liberty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413"/>
            <a:ext cx="8675688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752600" y="1028700"/>
            <a:ext cx="6943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Unit 12:  A vacation abroad.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.VnVogue"/>
              </a:rPr>
              <a:t>Period 76:     Lesson 4 - Write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02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The Statue of Liberty – New York– USA </a:t>
            </a:r>
          </a:p>
        </p:txBody>
      </p:sp>
    </p:spTree>
    <p:extLst>
      <p:ext uri="{BB962C8B-B14F-4D97-AF65-F5344CB8AC3E}">
        <p14:creationId xmlns:p14="http://schemas.microsoft.com/office/powerpoint/2010/main" val="251579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" y="1717675"/>
            <a:ext cx="91440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>
                <a:latin typeface=".VnBook-Antiqua" pitchFamily="34" charset="0"/>
              </a:rPr>
              <a:t>Dear Sally,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.VnBook-Antiqua" pitchFamily="34" charset="0"/>
              </a:rPr>
              <a:t>We’re having a wonderful time ……(1)the USA. The …..…… (2) are friendly and the …………  (3) has been warm and sunny.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.VnBook-Antiqua" pitchFamily="34" charset="0"/>
              </a:rPr>
              <a:t>In San Francisco, I ………….. (4) my friend, Sandra Smith and ………(5) family. It was …………(6) to see them.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.VnBook-Antiqua" pitchFamily="34" charset="0"/>
              </a:rPr>
              <a:t>I ……......…. (7) lots of souvenirs ………. (8) the children.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.VnBook-Antiqua" pitchFamily="34" charset="0"/>
              </a:rPr>
              <a:t>Thanh is always complaining about the …….………….(9) of my suitcase.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.VnBook-Antiqua" pitchFamily="34" charset="0"/>
              </a:rPr>
              <a:t>See you …………(10)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.VnBook-Antiqua" pitchFamily="34" charset="0"/>
              </a:rPr>
              <a:t>Love, 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.VnBook-Antiqua" pitchFamily="34" charset="0"/>
              </a:rPr>
              <a:t>Quyen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5800" y="50165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Exercise 1: Complete the postcard Mrs Quyen sent from the USA.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686300" y="2119313"/>
            <a:ext cx="762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in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19425" y="2590800"/>
            <a:ext cx="1476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weather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41625" y="3030538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visited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480300" y="2132013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people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04800" y="345440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her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733800" y="34544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nice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57200" y="38989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bought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953000" y="3906838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for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019800" y="4343400"/>
            <a:ext cx="175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heaviness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638300" y="5219700"/>
            <a:ext cx="106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.VnBook-Antiqua" pitchFamily="34" charset="0"/>
              </a:rPr>
              <a:t>soon</a:t>
            </a:r>
          </a:p>
        </p:txBody>
      </p:sp>
      <p:pic>
        <p:nvPicPr>
          <p:cNvPr id="8228" name="Picture 36" descr="ro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37" descr="ro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-4763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38" descr="ro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-4763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39" descr="ro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8229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40" descr="ro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229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41" descr="ros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229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61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  <p:bldP spid="8204" grpId="0"/>
      <p:bldP spid="8207" grpId="0"/>
      <p:bldP spid="8208" grpId="0"/>
      <p:bldP spid="8209" grpId="0"/>
      <p:bldP spid="8210" grpId="0"/>
      <p:bldP spid="8211" grpId="0"/>
      <p:bldP spid="8212" grpId="0"/>
      <p:bldP spid="8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Ma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860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10200" y="6858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</a:rPr>
              <a:t>Mai</a:t>
            </a:r>
          </a:p>
        </p:txBody>
      </p:sp>
      <p:pic>
        <p:nvPicPr>
          <p:cNvPr id="24582" name="Picture 6" descr="Dai noi H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8600"/>
            <a:ext cx="40719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Lang Minh M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13200"/>
            <a:ext cx="4038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Song H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994150"/>
            <a:ext cx="38528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810000" y="32766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800080"/>
                </a:solidFill>
              </a:rPr>
              <a:t>Hue city</a:t>
            </a:r>
          </a:p>
        </p:txBody>
      </p:sp>
    </p:spTree>
    <p:extLst>
      <p:ext uri="{BB962C8B-B14F-4D97-AF65-F5344CB8AC3E}">
        <p14:creationId xmlns:p14="http://schemas.microsoft.com/office/powerpoint/2010/main" val="3050442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4" name="Picture 36" descr="bree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1098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i noi H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2400"/>
            <a:ext cx="25542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Heavy rain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Fair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286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23" name="Picture 35" descr="wind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77800"/>
            <a:ext cx="9715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838200" y="1905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80"/>
                </a:solidFill>
              </a:rPr>
              <a:t>Hue city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0" y="4143375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</a:rPr>
              <a:t>visit / my uncle, Hung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733800" y="928688"/>
            <a:ext cx="1849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</a:rPr>
              <a:t>Sunny - windy</a:t>
            </a:r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2819400" y="228600"/>
            <a:ext cx="10668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5334000" y="261938"/>
            <a:ext cx="10668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37" name="Picture 49" descr="uncle and au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505075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Picture 50" descr="friendl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76200"/>
            <a:ext cx="24272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6629400" y="1905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</a:rPr>
              <a:t>people / sociable</a:t>
            </a:r>
          </a:p>
        </p:txBody>
      </p:sp>
      <p:pic>
        <p:nvPicPr>
          <p:cNvPr id="12340" name="Picture 52" descr="Truong Tien Brid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317750"/>
            <a:ext cx="254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6248400" y="4105275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</a:rPr>
              <a:t>see / Truong Tien Bridge</a:t>
            </a:r>
          </a:p>
        </p:txBody>
      </p:sp>
      <p:pic>
        <p:nvPicPr>
          <p:cNvPr id="12342" name="Picture 54" descr="Mai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3567113" y="2362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</a:rPr>
              <a:t>Mai</a:t>
            </a:r>
          </a:p>
        </p:txBody>
      </p:sp>
      <p:pic>
        <p:nvPicPr>
          <p:cNvPr id="12344" name="Picture 56" descr="Ca-hue-tren-song-huo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4648200"/>
            <a:ext cx="25034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4832350" y="6359525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</a:rPr>
              <a:t>Tomorrow / visit / Huong river</a:t>
            </a:r>
          </a:p>
        </p:txBody>
      </p:sp>
      <p:pic>
        <p:nvPicPr>
          <p:cNvPr id="12346" name="Picture 58" descr="mexu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632325"/>
            <a:ext cx="2387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1295400" y="6384925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</a:rPr>
              <a:t>buy / traditional cakes</a:t>
            </a:r>
          </a:p>
        </p:txBody>
      </p:sp>
      <p:pic>
        <p:nvPicPr>
          <p:cNvPr id="12350" name="Picture 62" descr="cloud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73175"/>
            <a:ext cx="10477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2" name="Picture 64" descr="Symbol%2520Thunder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69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78" dur="2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1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nimBg="1"/>
      <p:bldP spid="12328" grpId="0"/>
      <p:bldP spid="12332" grpId="0"/>
      <p:bldP spid="12334" grpId="0"/>
      <p:bldP spid="12335" grpId="0" animBg="1"/>
      <p:bldP spid="12336" grpId="0" animBg="1"/>
      <p:bldP spid="12339" grpId="0"/>
      <p:bldP spid="12341" grpId="0"/>
      <p:bldP spid="12343" grpId="0"/>
      <p:bldP spid="12345" grpId="0"/>
      <p:bldP spid="123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5" name="Group 35"/>
          <p:cNvGraphicFramePr>
            <a:graphicFrameLocks noGrp="1"/>
          </p:cNvGraphicFramePr>
          <p:nvPr/>
        </p:nvGraphicFramePr>
        <p:xfrm>
          <a:off x="180975" y="609600"/>
          <a:ext cx="4221163" cy="5910263"/>
        </p:xfrm>
        <a:graphic>
          <a:graphicData uri="http://schemas.openxmlformats.org/drawingml/2006/table">
            <a:tbl>
              <a:tblPr/>
              <a:tblGrid>
                <a:gridCol w="4221163"/>
              </a:tblGrid>
              <a:tr h="633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Mrs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Quyen’s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postcard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FDFC"/>
                    </a:solidFill>
                  </a:tcPr>
                </a:tc>
              </a:tr>
              <a:tr h="52767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Dear Sally,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We are having wonderful time in the USA. The people are friendly and the weather has been warm and sunny.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In San Francisco, I visited my friend. Sandra Smith and her family. It was nice to see them.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I bought lots of souvenirs for my children. </a:t>
                      </a:r>
                      <a:r>
                        <a:rPr kumimoji="0" lang="en-US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Thanh</a:t>
                      </a: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 is always complaining about the heaviness of my suitcase.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See you soon.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Love,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Quyen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FDF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486" name="Group 46"/>
          <p:cNvGraphicFramePr>
            <a:graphicFrameLocks noGrp="1"/>
          </p:cNvGraphicFramePr>
          <p:nvPr/>
        </p:nvGraphicFramePr>
        <p:xfrm>
          <a:off x="4452938" y="628650"/>
          <a:ext cx="4573587" cy="5889625"/>
        </p:xfrm>
        <a:graphic>
          <a:graphicData uri="http://schemas.openxmlformats.org/drawingml/2006/table">
            <a:tbl>
              <a:tblPr/>
              <a:tblGrid>
                <a:gridCol w="4573587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Mai’s postcard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9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Dear Hoa,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We are having wonderful time in Hue. The people are sociable and the weather has been windy and sunny.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In Hue, I visited my uncle, Hung and his family. It was nice to see them.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               .It is very beautiful.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I bought lots of traditional cakes for my friends.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.VnBook-Antiqu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See you soon.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Love,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Book-Antiqua" pitchFamily="34" charset="0"/>
                        </a:rPr>
                        <a:t>Mai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4419600" y="4371975"/>
            <a:ext cx="4495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 i="1">
                <a:solidFill>
                  <a:srgbClr val="0033CC"/>
                </a:solidFill>
                <a:latin typeface=".VnBook-Antiqua" pitchFamily="34" charset="0"/>
              </a:rPr>
              <a:t>                     Tomorrow, we’re going</a:t>
            </a:r>
          </a:p>
          <a:p>
            <a:pPr eaLnBrk="1" hangingPunct="1"/>
            <a:r>
              <a:rPr lang="en-US" sz="2100" i="1">
                <a:solidFill>
                  <a:srgbClr val="0033CC"/>
                </a:solidFill>
                <a:latin typeface=".VnBook-Antiqua" pitchFamily="34" charset="0"/>
              </a:rPr>
              <a:t>to visit Huong River.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4495800" y="3209925"/>
            <a:ext cx="4191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en-US" sz="2100" i="1">
                <a:solidFill>
                  <a:srgbClr val="0033CC"/>
                </a:solidFill>
                <a:latin typeface=".VnBook-Antiqua" pitchFamily="34" charset="0"/>
              </a:rPr>
              <a:t>           I also saw Truong Tien Bridge.  </a:t>
            </a:r>
          </a:p>
        </p:txBody>
      </p:sp>
      <p:pic>
        <p:nvPicPr>
          <p:cNvPr id="9236" name="Picture 47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6610350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8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6610350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49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6610350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0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610350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1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76213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2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76213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3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6213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54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6213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5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3387" y="3509963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6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3387" y="5491163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7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0588" y="3328988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8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0588" y="1271588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9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0588" y="5414963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60" descr="Stars_twin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3387" y="1300163"/>
            <a:ext cx="2028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75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8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8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9" grpId="0"/>
      <p:bldP spid="61479" grpId="1"/>
      <p:bldP spid="61480" grpId="0"/>
      <p:bldP spid="6148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512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2022-04-03T10:39:31Z</dcterms:created>
  <dcterms:modified xsi:type="dcterms:W3CDTF">2022-04-03T10:42:43Z</dcterms:modified>
</cp:coreProperties>
</file>